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7F12-07D2-449D-9869-9B20E1777C6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37AD-77F6-4255-859B-FA2EFF298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5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7F12-07D2-449D-9869-9B20E1777C6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37AD-77F6-4255-859B-FA2EFF298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5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7F12-07D2-449D-9869-9B20E1777C6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37AD-77F6-4255-859B-FA2EFF298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3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7F12-07D2-449D-9869-9B20E1777C6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37AD-77F6-4255-859B-FA2EFF298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7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7F12-07D2-449D-9869-9B20E1777C6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37AD-77F6-4255-859B-FA2EFF298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3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7F12-07D2-449D-9869-9B20E1777C6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37AD-77F6-4255-859B-FA2EFF298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3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7F12-07D2-449D-9869-9B20E1777C6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37AD-77F6-4255-859B-FA2EFF298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2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7F12-07D2-449D-9869-9B20E1777C6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37AD-77F6-4255-859B-FA2EFF298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4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7F12-07D2-449D-9869-9B20E1777C6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37AD-77F6-4255-859B-FA2EFF298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7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7F12-07D2-449D-9869-9B20E1777C6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37AD-77F6-4255-859B-FA2EFF298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8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7F12-07D2-449D-9869-9B20E1777C6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37AD-77F6-4255-859B-FA2EFF298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0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F7F12-07D2-449D-9869-9B20E1777C6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437AD-77F6-4255-859B-FA2EFF298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7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80913"/>
            <a:ext cx="9144000" cy="99267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Lucida Sans" panose="020B0602030504020204" pitchFamily="34" charset="0"/>
              </a:rPr>
              <a:t>Science Writing at </a:t>
            </a:r>
            <a:r>
              <a:rPr lang="en-US" sz="4800" b="1" dirty="0" err="1" smtClean="0">
                <a:latin typeface="Lucida Sans" panose="020B0602030504020204" pitchFamily="34" charset="0"/>
              </a:rPr>
              <a:t>UANews</a:t>
            </a:r>
            <a:endParaRPr lang="en-US" sz="4800" b="1" dirty="0">
              <a:latin typeface="Lucida Sans" panose="020B0602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283" y="2038471"/>
            <a:ext cx="9144000" cy="294335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latin typeface="Lucida Sans" panose="020B0602030504020204" pitchFamily="34" charset="0"/>
              </a:rPr>
              <a:t>Rebecca Peiffer</a:t>
            </a:r>
          </a:p>
          <a:p>
            <a:r>
              <a:rPr lang="en-US" sz="2600" dirty="0" smtClean="0">
                <a:latin typeface="Lucida Sans" panose="020B0602030504020204" pitchFamily="34" charset="0"/>
              </a:rPr>
              <a:t>Mentors: Robin </a:t>
            </a:r>
            <a:r>
              <a:rPr lang="en-US" sz="2600" dirty="0" err="1" smtClean="0">
                <a:latin typeface="Lucida Sans" panose="020B0602030504020204" pitchFamily="34" charset="0"/>
              </a:rPr>
              <a:t>Tricoles</a:t>
            </a:r>
            <a:r>
              <a:rPr lang="en-US" sz="2600" dirty="0" smtClean="0">
                <a:latin typeface="Lucida Sans" panose="020B0602030504020204" pitchFamily="34" charset="0"/>
              </a:rPr>
              <a:t> and La Monica Everett, </a:t>
            </a:r>
            <a:r>
              <a:rPr lang="en-US" sz="2600" dirty="0" err="1" smtClean="0">
                <a:latin typeface="Lucida Sans" panose="020B0602030504020204" pitchFamily="34" charset="0"/>
              </a:rPr>
              <a:t>UANews</a:t>
            </a:r>
            <a:endParaRPr lang="en-US" sz="2600" dirty="0" smtClean="0">
              <a:latin typeface="Lucida Sans" panose="020B0602030504020204" pitchFamily="34" charset="0"/>
            </a:endParaRPr>
          </a:p>
          <a:p>
            <a:endParaRPr lang="en-US" dirty="0" smtClean="0">
              <a:latin typeface="Lucida Sans" panose="020B0602030504020204" pitchFamily="34" charset="0"/>
            </a:endParaRPr>
          </a:p>
          <a:p>
            <a:endParaRPr lang="en-US" dirty="0">
              <a:latin typeface="Lucida Sans" panose="020B0602030504020204" pitchFamily="34" charset="0"/>
            </a:endParaRPr>
          </a:p>
          <a:p>
            <a:r>
              <a:rPr lang="en-US" dirty="0" smtClean="0">
                <a:latin typeface="Lucida Sans" panose="020B0602030504020204" pitchFamily="34" charset="0"/>
              </a:rPr>
              <a:t>Arizona Space Grant Symposium</a:t>
            </a:r>
          </a:p>
          <a:p>
            <a:r>
              <a:rPr lang="en-US" dirty="0" smtClean="0">
                <a:latin typeface="Lucida Sans" panose="020B0602030504020204" pitchFamily="34" charset="0"/>
              </a:rPr>
              <a:t>Hosted by the University of Arizona</a:t>
            </a:r>
          </a:p>
          <a:p>
            <a:r>
              <a:rPr lang="en-US" dirty="0" smtClean="0">
                <a:latin typeface="Lucida Sans" panose="020B0602030504020204" pitchFamily="34" charset="0"/>
              </a:rPr>
              <a:t>April 16, 2016</a:t>
            </a:r>
            <a:endParaRPr lang="en-US" dirty="0">
              <a:latin typeface="Lucida Sans" panose="020B0602030504020204" pitchFamily="34" charset="0"/>
            </a:endParaRPr>
          </a:p>
        </p:txBody>
      </p:sp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840852" y="5394323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233" y="5446709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uaatwork.arizona.edu/sites/default/files/images/uanews-logo_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5" y="5394323"/>
            <a:ext cx="4168637" cy="120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Lucida Sans" panose="020B0602030504020204" pitchFamily="34" charset="0"/>
              </a:rPr>
              <a:t>UANews</a:t>
            </a:r>
            <a:endParaRPr lang="en-US" b="1" dirty="0">
              <a:latin typeface="Lucida Sans" panose="020B0602030504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9788" y="1320804"/>
            <a:ext cx="10515599" cy="823912"/>
          </a:xfrm>
        </p:spPr>
        <p:txBody>
          <a:bodyPr/>
          <a:lstStyle/>
          <a:p>
            <a:pPr algn="ctr"/>
            <a:r>
              <a:rPr lang="en-US" b="0" dirty="0" smtClean="0">
                <a:latin typeface="Lucida Sans" panose="020B0602030504020204" pitchFamily="34" charset="0"/>
              </a:rPr>
              <a:t>Governing Department: University Relations –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48240" y="2330100"/>
            <a:ext cx="5157787" cy="368458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Lucida Sans" panose="020B0602030504020204" pitchFamily="34" charset="0"/>
              </a:rPr>
              <a:t>“First point of contact for news and information about the University of Arizona.”</a:t>
            </a:r>
          </a:p>
          <a:p>
            <a:endParaRPr lang="en-US" sz="2000" dirty="0" smtClean="0">
              <a:latin typeface="Lucida Sans" panose="020B0602030504020204" pitchFamily="34" charset="0"/>
            </a:endParaRPr>
          </a:p>
          <a:p>
            <a:r>
              <a:rPr lang="en-US" sz="2000" dirty="0" smtClean="0">
                <a:latin typeface="Lucida Sans" panose="020B0602030504020204" pitchFamily="34" charset="0"/>
              </a:rPr>
              <a:t>Science writing in particular shares research with the public</a:t>
            </a:r>
          </a:p>
          <a:p>
            <a:endParaRPr lang="en-US" sz="2000" dirty="0">
              <a:latin typeface="Lucida Sans" panose="020B0602030504020204" pitchFamily="34" charset="0"/>
            </a:endParaRPr>
          </a:p>
          <a:p>
            <a:r>
              <a:rPr lang="en-US" sz="2000" dirty="0" smtClean="0">
                <a:latin typeface="Lucida Sans" panose="020B0602030504020204" pitchFamily="34" charset="0"/>
              </a:rPr>
              <a:t>Land Grant mission</a:t>
            </a:r>
            <a:endParaRPr lang="en-US" sz="2000" dirty="0">
              <a:latin typeface="Lucida Sans" panose="020B0602030504020204" pitchFamily="34" charset="0"/>
            </a:endParaRPr>
          </a:p>
          <a:p>
            <a:endParaRPr lang="en-US" sz="2000" dirty="0" smtClean="0"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Lucida Sans" panose="020B060203050402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56" y="2330100"/>
            <a:ext cx="4908177" cy="2931224"/>
          </a:xfrm>
        </p:spPr>
      </p:pic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840852" y="5394323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2" y="5499097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99142" y="5360597"/>
            <a:ext cx="3453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" panose="020B0602030504020204" pitchFamily="34" charset="0"/>
              </a:rPr>
              <a:t>Source: uanews.arizona.edu</a:t>
            </a:r>
            <a:endParaRPr lang="en-US" sz="12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1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Lucida Sans" panose="020B0602030504020204" pitchFamily="34" charset="0"/>
              </a:rPr>
              <a:t>The Idea for a Story</a:t>
            </a:r>
            <a:endParaRPr lang="en-US" sz="4400" b="1" dirty="0">
              <a:latin typeface="Lucida Sans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Lucida Sans" panose="020B0602030504020204" pitchFamily="34" charset="0"/>
              </a:rPr>
              <a:t>Where can we get ideas?</a:t>
            </a:r>
          </a:p>
          <a:p>
            <a:pPr marL="0" indent="0">
              <a:buNone/>
            </a:pPr>
            <a:endParaRPr lang="en-US" sz="2000" dirty="0">
              <a:latin typeface="Lucida Sans" panose="020B0602030504020204" pitchFamily="34" charset="0"/>
            </a:endParaRPr>
          </a:p>
          <a:p>
            <a:r>
              <a:rPr lang="en-US" sz="2000" dirty="0">
                <a:latin typeface="Lucida Sans" panose="020B0602030504020204" pitchFamily="34" charset="0"/>
              </a:rPr>
              <a:t>Reading faculty </a:t>
            </a:r>
            <a:r>
              <a:rPr lang="en-US" sz="2000" dirty="0" smtClean="0">
                <a:latin typeface="Lucida Sans" panose="020B0602030504020204" pitchFamily="34" charset="0"/>
              </a:rPr>
              <a:t>publications</a:t>
            </a:r>
          </a:p>
          <a:p>
            <a:r>
              <a:rPr lang="en-US" sz="2000" dirty="0" smtClean="0">
                <a:latin typeface="Lucida Sans" panose="020B0602030504020204" pitchFamily="34" charset="0"/>
              </a:rPr>
              <a:t>Story ideas from readers</a:t>
            </a:r>
          </a:p>
          <a:p>
            <a:r>
              <a:rPr lang="en-US" sz="2000" dirty="0" smtClean="0">
                <a:latin typeface="Lucida Sans" panose="020B0602030504020204" pitchFamily="34" charset="0"/>
              </a:rPr>
              <a:t>Partnerships with various departments</a:t>
            </a:r>
          </a:p>
          <a:p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Sans" panose="020B0602030504020204" pitchFamily="34" charset="0"/>
              </a:rPr>
              <a:t>Remember: there are many possible story angles for any given story idea</a:t>
            </a:r>
          </a:p>
        </p:txBody>
      </p:sp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840852" y="5394323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3" y="5499097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594" y="1520818"/>
            <a:ext cx="4332258" cy="4477547"/>
          </a:xfrm>
        </p:spPr>
      </p:pic>
      <p:sp>
        <p:nvSpPr>
          <p:cNvPr id="14" name="TextBox 13"/>
          <p:cNvSpPr txBox="1"/>
          <p:nvPr/>
        </p:nvSpPr>
        <p:spPr>
          <a:xfrm>
            <a:off x="6948121" y="6056895"/>
            <a:ext cx="3453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" panose="020B0602030504020204" pitchFamily="34" charset="0"/>
              </a:rPr>
              <a:t>Source: uanews.arizona.edu</a:t>
            </a:r>
            <a:endParaRPr lang="en-US" sz="12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Lucida Sans" panose="020B0602030504020204" pitchFamily="34" charset="0"/>
              </a:rPr>
              <a:t>Research Stage</a:t>
            </a:r>
            <a:endParaRPr lang="en-US" sz="4400" b="1" dirty="0">
              <a:latin typeface="Lucida Sans" panose="020B0602030504020204" pitchFamily="34" charset="0"/>
            </a:endParaRPr>
          </a:p>
        </p:txBody>
      </p:sp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840852" y="5394323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3" y="5499097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43" y="1724107"/>
            <a:ext cx="3994671" cy="4301953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>
                <a:latin typeface="Lucida Sans" panose="020B0602030504020204" pitchFamily="34" charset="0"/>
              </a:rPr>
              <a:t>Reach out to initial contacts</a:t>
            </a:r>
          </a:p>
          <a:p>
            <a:endParaRPr lang="en-US" sz="2000" dirty="0">
              <a:latin typeface="Lucida Sans" panose="020B0602030504020204" pitchFamily="34" charset="0"/>
            </a:endParaRPr>
          </a:p>
          <a:p>
            <a:r>
              <a:rPr lang="en-US" sz="2000" dirty="0" smtClean="0">
                <a:latin typeface="Lucida Sans" panose="020B0602030504020204" pitchFamily="34" charset="0"/>
              </a:rPr>
              <a:t>Look up basic information online</a:t>
            </a:r>
          </a:p>
          <a:p>
            <a:endParaRPr lang="en-US" sz="2000" dirty="0">
              <a:latin typeface="Lucida Sans" panose="020B0602030504020204" pitchFamily="34" charset="0"/>
            </a:endParaRPr>
          </a:p>
          <a:p>
            <a:r>
              <a:rPr lang="en-US" sz="2000" dirty="0" smtClean="0">
                <a:latin typeface="Lucida Sans" panose="020B0602030504020204" pitchFamily="34" charset="0"/>
              </a:rPr>
              <a:t>Attend event and take extensive notes</a:t>
            </a:r>
          </a:p>
          <a:p>
            <a:endParaRPr lang="en-US" sz="2000" dirty="0">
              <a:latin typeface="Lucida Sans" panose="020B0602030504020204" pitchFamily="34" charset="0"/>
            </a:endParaRPr>
          </a:p>
          <a:p>
            <a:r>
              <a:rPr lang="en-US" sz="2000" dirty="0" smtClean="0">
                <a:latin typeface="Lucida Sans" panose="020B0602030504020204" pitchFamily="34" charset="0"/>
              </a:rPr>
              <a:t>Conduct interviews</a:t>
            </a:r>
            <a:endParaRPr lang="en-US" sz="2000" dirty="0">
              <a:latin typeface="Lucida Sans" panose="020B0602030504020204" pitchFamily="34" charset="0"/>
            </a:endParaRPr>
          </a:p>
          <a:p>
            <a:endParaRPr lang="en-US" sz="2000" dirty="0" smtClean="0">
              <a:latin typeface="Lucida Sans" panose="020B0602030504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18776" y="6093827"/>
            <a:ext cx="3453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" panose="020B0602030504020204" pitchFamily="34" charset="0"/>
              </a:rPr>
              <a:t>Source: uanews.arizona.edu</a:t>
            </a:r>
            <a:endParaRPr lang="en-US" sz="12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Lucida Sans" panose="020B0602030504020204" pitchFamily="34" charset="0"/>
              </a:rPr>
              <a:t>Interview Stage</a:t>
            </a:r>
            <a:endParaRPr lang="en-US" sz="4400" b="1" dirty="0">
              <a:latin typeface="Lucida Sans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Lucida Sans" panose="020B0602030504020204" pitchFamily="34" charset="0"/>
              </a:rPr>
              <a:t>Who to interview?</a:t>
            </a:r>
          </a:p>
          <a:p>
            <a:pPr marL="0" indent="0">
              <a:buNone/>
            </a:pPr>
            <a:endParaRPr lang="en-US" sz="2000" dirty="0">
              <a:latin typeface="Lucida Sans" panose="020B0602030504020204" pitchFamily="34" charset="0"/>
            </a:endParaRPr>
          </a:p>
          <a:p>
            <a:r>
              <a:rPr lang="en-US" sz="2000" dirty="0" smtClean="0">
                <a:latin typeface="Lucida Sans" panose="020B0602030504020204" pitchFamily="34" charset="0"/>
              </a:rPr>
              <a:t>Main researcher</a:t>
            </a:r>
          </a:p>
          <a:p>
            <a:r>
              <a:rPr lang="en-US" sz="2000" dirty="0" smtClean="0">
                <a:latin typeface="Lucida Sans" panose="020B0602030504020204" pitchFamily="34" charset="0"/>
              </a:rPr>
              <a:t>UA faculty in related fields</a:t>
            </a:r>
          </a:p>
          <a:p>
            <a:r>
              <a:rPr lang="en-US" sz="2000" dirty="0" smtClean="0">
                <a:latin typeface="Lucida Sans" panose="020B0602030504020204" pitchFamily="34" charset="0"/>
              </a:rPr>
              <a:t>UA students</a:t>
            </a:r>
          </a:p>
          <a:p>
            <a:r>
              <a:rPr lang="en-US" sz="2000" dirty="0" smtClean="0">
                <a:latin typeface="Lucida Sans" panose="020B0602030504020204" pitchFamily="34" charset="0"/>
              </a:rPr>
              <a:t>Event organizers</a:t>
            </a:r>
          </a:p>
          <a:p>
            <a:r>
              <a:rPr lang="en-US" sz="2000" dirty="0" smtClean="0">
                <a:latin typeface="Lucida Sans" panose="020B0602030504020204" pitchFamily="34" charset="0"/>
              </a:rPr>
              <a:t>Event attendees</a:t>
            </a:r>
          </a:p>
        </p:txBody>
      </p:sp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840852" y="5394323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3" y="5499097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095" y="1835849"/>
            <a:ext cx="3438431" cy="4330890"/>
          </a:xfrm>
        </p:spPr>
      </p:pic>
      <p:sp>
        <p:nvSpPr>
          <p:cNvPr id="8" name="TextBox 7"/>
          <p:cNvSpPr txBox="1"/>
          <p:nvPr/>
        </p:nvSpPr>
        <p:spPr>
          <a:xfrm>
            <a:off x="6554322" y="6325411"/>
            <a:ext cx="3453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" panose="020B0602030504020204" pitchFamily="34" charset="0"/>
              </a:rPr>
              <a:t>Source: uanews.arizona.edu</a:t>
            </a:r>
            <a:endParaRPr lang="en-US" sz="12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Lucida Sans" panose="020B0602030504020204" pitchFamily="34" charset="0"/>
              </a:rPr>
              <a:t>Drafting Stage</a:t>
            </a:r>
            <a:endParaRPr lang="en-US" sz="4400" b="1" dirty="0">
              <a:latin typeface="Lucida Sans" panose="020B0602030504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78" y="1825635"/>
            <a:ext cx="3266243" cy="4351318"/>
          </a:xfrm>
        </p:spPr>
      </p:pic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840852" y="5394323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3" y="5499097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Lucida Sans" panose="020B0602030504020204" pitchFamily="34" charset="0"/>
              </a:rPr>
              <a:t>Organize research</a:t>
            </a:r>
          </a:p>
          <a:p>
            <a:pPr lvl="1"/>
            <a:r>
              <a:rPr lang="en-US" sz="1600" dirty="0" smtClean="0">
                <a:latin typeface="Lucida Sans" panose="020B0602030504020204" pitchFamily="34" charset="0"/>
              </a:rPr>
              <a:t>Transcribe interviews</a:t>
            </a:r>
          </a:p>
          <a:p>
            <a:pPr lvl="1"/>
            <a:r>
              <a:rPr lang="en-US" sz="1600" dirty="0" smtClean="0">
                <a:latin typeface="Lucida Sans" panose="020B0602030504020204" pitchFamily="34" charset="0"/>
              </a:rPr>
              <a:t>Add detail to event notes</a:t>
            </a:r>
          </a:p>
          <a:p>
            <a:pPr lvl="1"/>
            <a:r>
              <a:rPr lang="en-US" sz="1600" dirty="0" smtClean="0">
                <a:latin typeface="Lucida Sans" panose="020B0602030504020204" pitchFamily="34" charset="0"/>
              </a:rPr>
              <a:t>Decide what is most important to include</a:t>
            </a:r>
          </a:p>
          <a:p>
            <a:pPr lvl="1"/>
            <a:r>
              <a:rPr lang="en-US" sz="1600" dirty="0" smtClean="0">
                <a:latin typeface="Lucida Sans" panose="020B0602030504020204" pitchFamily="34" charset="0"/>
              </a:rPr>
              <a:t>Outline story</a:t>
            </a:r>
          </a:p>
          <a:p>
            <a:pPr lvl="1"/>
            <a:endParaRPr lang="en-US" sz="2000" dirty="0">
              <a:latin typeface="Lucida Sans" panose="020B0602030504020204" pitchFamily="34" charset="0"/>
            </a:endParaRPr>
          </a:p>
          <a:p>
            <a:r>
              <a:rPr lang="en-US" sz="2000" dirty="0" smtClean="0">
                <a:latin typeface="Lucida Sans" panose="020B0602030504020204" pitchFamily="34" charset="0"/>
              </a:rPr>
              <a:t>Start writing!</a:t>
            </a:r>
          </a:p>
          <a:p>
            <a:pPr lvl="1"/>
            <a:r>
              <a:rPr lang="en-US" sz="1600" dirty="0" smtClean="0">
                <a:latin typeface="Lucida Sans" panose="020B0602030504020204" pitchFamily="34" charset="0"/>
              </a:rPr>
              <a:t>Catchy introduction </a:t>
            </a:r>
            <a:r>
              <a:rPr lang="en-US" sz="1600" dirty="0" smtClean="0">
                <a:latin typeface="Lucida Sans" panose="020B0602030504020204" pitchFamily="34" charset="0"/>
                <a:sym typeface="Wingdings" panose="05000000000000000000" pitchFamily="2" charset="2"/>
              </a:rPr>
              <a:t> Nut </a:t>
            </a:r>
            <a:r>
              <a:rPr lang="en-US" sz="1600" dirty="0" err="1" smtClean="0">
                <a:latin typeface="Lucida Sans" panose="020B0602030504020204" pitchFamily="34" charset="0"/>
                <a:sym typeface="Wingdings" panose="05000000000000000000" pitchFamily="2" charset="2"/>
              </a:rPr>
              <a:t>graf</a:t>
            </a:r>
            <a:endParaRPr lang="en-US" sz="1600" dirty="0" smtClean="0">
              <a:latin typeface="Lucida Sans" panose="020B0602030504020204" pitchFamily="34" charset="0"/>
            </a:endParaRPr>
          </a:p>
          <a:p>
            <a:pPr lvl="1"/>
            <a:r>
              <a:rPr lang="en-US" sz="1600" dirty="0" smtClean="0">
                <a:latin typeface="Lucida Sans" panose="020B0602030504020204" pitchFamily="34" charset="0"/>
              </a:rPr>
              <a:t>Keep story angle in mind</a:t>
            </a:r>
          </a:p>
          <a:p>
            <a:pPr lvl="1"/>
            <a:r>
              <a:rPr lang="en-US" sz="1600" dirty="0" smtClean="0">
                <a:latin typeface="Lucida Sans" panose="020B0602030504020204" pitchFamily="34" charset="0"/>
              </a:rPr>
              <a:t>Find and credit good pictures</a:t>
            </a:r>
          </a:p>
          <a:p>
            <a:pPr lvl="1"/>
            <a:endParaRPr lang="en-US" sz="1600" dirty="0">
              <a:latin typeface="Lucida Sans" panose="020B0602030504020204" pitchFamily="34" charset="0"/>
            </a:endParaRPr>
          </a:p>
          <a:p>
            <a:r>
              <a:rPr lang="en-US" sz="2000" dirty="0" smtClean="0">
                <a:latin typeface="Lucida Sans" panose="020B0602030504020204" pitchFamily="34" charset="0"/>
              </a:rPr>
              <a:t>Edit, edit, edit!</a:t>
            </a:r>
          </a:p>
          <a:p>
            <a:pPr lvl="1"/>
            <a:r>
              <a:rPr lang="en-US" sz="1600" dirty="0" smtClean="0">
                <a:latin typeface="Lucida Sans" panose="020B0602030504020204" pitchFamily="34" charset="0"/>
              </a:rPr>
              <a:t>Check for clarity</a:t>
            </a:r>
          </a:p>
          <a:p>
            <a:pPr lvl="1"/>
            <a:r>
              <a:rPr lang="en-US" sz="1600" dirty="0" smtClean="0">
                <a:latin typeface="Lucida Sans" panose="020B0602030504020204" pitchFamily="34" charset="0"/>
              </a:rPr>
              <a:t>Follow-up with contacts</a:t>
            </a:r>
          </a:p>
          <a:p>
            <a:pPr lvl="1"/>
            <a:endParaRPr lang="en-US" sz="1600" dirty="0" smtClean="0">
              <a:latin typeface="Lucida Sans" panose="020B0602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8917" y="6311900"/>
            <a:ext cx="3453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Lucida Sans" panose="020B0602030504020204" pitchFamily="34" charset="0"/>
              </a:rPr>
              <a:t>Source: uanews.arizona.edu</a:t>
            </a:r>
            <a:endParaRPr lang="en-US" sz="12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Lucida Sans" panose="020B0602030504020204" pitchFamily="34" charset="0"/>
              </a:rPr>
              <a:t>End Goal: Publication</a:t>
            </a:r>
            <a:endParaRPr lang="en-US" sz="4400" b="1" dirty="0">
              <a:latin typeface="Lucida Sans" panose="020B0602030504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471611"/>
            <a:ext cx="10515600" cy="4351338"/>
          </a:xfrm>
        </p:spPr>
        <p:txBody>
          <a:bodyPr/>
          <a:lstStyle/>
          <a:p>
            <a:r>
              <a:rPr lang="en-US" sz="2000" dirty="0" smtClean="0">
                <a:latin typeface="Lucida Sans" panose="020B0602030504020204" pitchFamily="34" charset="0"/>
              </a:rPr>
              <a:t>To date, I have published 7+ science stories through </a:t>
            </a:r>
            <a:r>
              <a:rPr lang="en-US" sz="2000" dirty="0" err="1" smtClean="0">
                <a:latin typeface="Lucida Sans" panose="020B0602030504020204" pitchFamily="34" charset="0"/>
              </a:rPr>
              <a:t>UANews</a:t>
            </a:r>
            <a:endParaRPr lang="en-US" sz="2000" dirty="0">
              <a:latin typeface="Lucida Sans" panose="020B0602030504020204" pitchFamily="34" charset="0"/>
            </a:endParaRPr>
          </a:p>
          <a:p>
            <a:endParaRPr lang="en-US" sz="2000" dirty="0">
              <a:latin typeface="Lucida Sans" panose="020B0602030504020204" pitchFamily="34" charset="0"/>
            </a:endParaRPr>
          </a:p>
          <a:p>
            <a:r>
              <a:rPr lang="en-US" sz="2000" dirty="0" smtClean="0">
                <a:latin typeface="Lucida Sans" panose="020B0602030504020204" pitchFamily="34" charset="0"/>
              </a:rPr>
              <a:t>Original Goal: Promote the hard work of scientists and researchers</a:t>
            </a:r>
          </a:p>
          <a:p>
            <a:endParaRPr lang="en-US" sz="2000" dirty="0">
              <a:latin typeface="Lucida Sans" panose="020B0602030504020204" pitchFamily="34" charset="0"/>
            </a:endParaRPr>
          </a:p>
          <a:p>
            <a:r>
              <a:rPr lang="en-US" sz="2000" dirty="0">
                <a:latin typeface="Lucida Sans" panose="020B0602030504020204" pitchFamily="34" charset="0"/>
              </a:rPr>
              <a:t>This internship has taught me science is everywhere</a:t>
            </a:r>
          </a:p>
          <a:p>
            <a:pPr lvl="1"/>
            <a:r>
              <a:rPr lang="en-US" sz="1600" dirty="0">
                <a:latin typeface="Lucida Sans" panose="020B0602030504020204" pitchFamily="34" charset="0"/>
              </a:rPr>
              <a:t>Faculty and student research</a:t>
            </a:r>
          </a:p>
          <a:p>
            <a:pPr lvl="1"/>
            <a:r>
              <a:rPr lang="en-US" sz="1600" dirty="0">
                <a:latin typeface="Lucida Sans" panose="020B0602030504020204" pitchFamily="34" charset="0"/>
              </a:rPr>
              <a:t>Science-based art</a:t>
            </a:r>
          </a:p>
          <a:p>
            <a:pPr lvl="1"/>
            <a:r>
              <a:rPr lang="en-US" sz="1600" dirty="0">
                <a:latin typeface="Lucida Sans" panose="020B0602030504020204" pitchFamily="34" charset="0"/>
              </a:rPr>
              <a:t>Science </a:t>
            </a:r>
            <a:r>
              <a:rPr lang="en-US" sz="1600" dirty="0" smtClean="0">
                <a:latin typeface="Lucida Sans" panose="020B0602030504020204" pitchFamily="34" charset="0"/>
              </a:rPr>
              <a:t>festivals</a:t>
            </a:r>
            <a:endParaRPr lang="en-US" dirty="0"/>
          </a:p>
          <a:p>
            <a:pPr lvl="1"/>
            <a:endParaRPr lang="en-US" sz="1600" dirty="0" smtClean="0">
              <a:latin typeface="Lucida Sans" panose="020B0602030504020204" pitchFamily="34" charset="0"/>
            </a:endParaRPr>
          </a:p>
          <a:p>
            <a:r>
              <a:rPr lang="en-US" sz="2000" dirty="0" smtClean="0">
                <a:latin typeface="Lucida Sans" panose="020B0602030504020204" pitchFamily="34" charset="0"/>
              </a:rPr>
              <a:t>Additional Goals: </a:t>
            </a:r>
          </a:p>
          <a:p>
            <a:pPr lvl="1"/>
            <a:r>
              <a:rPr lang="en-US" sz="1600" dirty="0" smtClean="0">
                <a:latin typeface="Lucida Sans" panose="020B0602030504020204" pitchFamily="34" charset="0"/>
              </a:rPr>
              <a:t>Make research available and understandable to the public</a:t>
            </a:r>
          </a:p>
          <a:p>
            <a:pPr lvl="1"/>
            <a:r>
              <a:rPr lang="en-US" sz="1600" dirty="0" smtClean="0">
                <a:latin typeface="Lucida Sans" panose="020B0602030504020204" pitchFamily="34" charset="0"/>
              </a:rPr>
              <a:t>Foster </a:t>
            </a:r>
            <a:r>
              <a:rPr lang="en-US" sz="1600" dirty="0">
                <a:latin typeface="Lucida Sans" panose="020B0602030504020204" pitchFamily="34" charset="0"/>
              </a:rPr>
              <a:t>a spirit of inquiry amongst all people, regardless of scientific background</a:t>
            </a:r>
          </a:p>
          <a:p>
            <a:pPr lvl="1"/>
            <a:endParaRPr lang="en-US" sz="1600" dirty="0">
              <a:latin typeface="Lucida Sans" panose="020B0602030504020204" pitchFamily="34" charset="0"/>
            </a:endParaRPr>
          </a:p>
        </p:txBody>
      </p:sp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840852" y="5394323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3" y="5499097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6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Lucida Sans" panose="020B0602030504020204" pitchFamily="34" charset="0"/>
              </a:rPr>
              <a:t>Acknowledgements</a:t>
            </a:r>
            <a:endParaRPr lang="en-US" sz="4400" b="1" dirty="0">
              <a:latin typeface="Lucida Sans" panose="020B0602030504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Lucida Sans" panose="020B0602030504020204" pitchFamily="34" charset="0"/>
              </a:rPr>
              <a:t>Mentors: Robin </a:t>
            </a:r>
            <a:r>
              <a:rPr lang="en-US" sz="2000" dirty="0" err="1" smtClean="0">
                <a:latin typeface="Lucida Sans" panose="020B0602030504020204" pitchFamily="34" charset="0"/>
              </a:rPr>
              <a:t>Tricoles</a:t>
            </a:r>
            <a:r>
              <a:rPr lang="en-US" sz="2000" dirty="0" smtClean="0">
                <a:latin typeface="Lucida Sans" panose="020B0602030504020204" pitchFamily="34" charset="0"/>
              </a:rPr>
              <a:t> &amp; La Monica Everett</a:t>
            </a:r>
          </a:p>
          <a:p>
            <a:pPr marL="0" indent="0">
              <a:buNone/>
            </a:pP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Lucida Sans" panose="020B0602030504020204" pitchFamily="34" charset="0"/>
              </a:rPr>
              <a:t>UANews</a:t>
            </a:r>
            <a:r>
              <a:rPr lang="en-US" sz="2000" dirty="0" smtClean="0">
                <a:latin typeface="Lucida Sans" panose="020B0602030504020204" pitchFamily="34" charset="0"/>
              </a:rPr>
              <a:t> Staff and University Relations – Communications</a:t>
            </a:r>
          </a:p>
          <a:p>
            <a:pPr marL="0" indent="0">
              <a:buNone/>
            </a:pP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Sans" panose="020B0602030504020204" pitchFamily="34" charset="0"/>
              </a:rPr>
              <a:t>NASA Space Grant Mentors: Susan Brew, </a:t>
            </a:r>
            <a:r>
              <a:rPr lang="en-US" sz="2000" dirty="0">
                <a:latin typeface="Lucida Sans" panose="020B0602030504020204" pitchFamily="34" charset="0"/>
              </a:rPr>
              <a:t>Chandra </a:t>
            </a:r>
            <a:r>
              <a:rPr lang="en-US" sz="2000" dirty="0" err="1">
                <a:latin typeface="Lucida Sans" panose="020B0602030504020204" pitchFamily="34" charset="0"/>
              </a:rPr>
              <a:t>Holifield</a:t>
            </a:r>
            <a:r>
              <a:rPr lang="en-US" sz="2000" dirty="0">
                <a:latin typeface="Lucida Sans" panose="020B0602030504020204" pitchFamily="34" charset="0"/>
              </a:rPr>
              <a:t> </a:t>
            </a:r>
            <a:r>
              <a:rPr lang="en-US" sz="2000" dirty="0" smtClean="0">
                <a:latin typeface="Lucida Sans" panose="020B0602030504020204" pitchFamily="34" charset="0"/>
              </a:rPr>
              <a:t>Collins, and Mary Jones</a:t>
            </a:r>
          </a:p>
          <a:p>
            <a:pPr marL="0" indent="0">
              <a:buNone/>
            </a:pP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Sans" panose="020B0602030504020204" pitchFamily="34" charset="0"/>
              </a:rPr>
              <a:t>NASA Space Grant Program</a:t>
            </a:r>
          </a:p>
          <a:p>
            <a:pPr marL="0" indent="0">
              <a:buNone/>
            </a:pP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Sans" panose="020B0602030504020204" pitchFamily="34" charset="0"/>
              </a:rPr>
              <a:t>…and everyone here to watch us present. Thank you all for your incredible support at every step of the way!</a:t>
            </a:r>
            <a:endParaRPr lang="en-US" sz="2000" dirty="0">
              <a:latin typeface="Lucida Sans" panose="020B0602030504020204" pitchFamily="34" charset="0"/>
            </a:endParaRPr>
          </a:p>
        </p:txBody>
      </p:sp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840852" y="5394323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3" y="5499097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0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840852" y="5394323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3" y="5499097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65063" y="2676877"/>
            <a:ext cx="4329084" cy="17552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you!</a:t>
            </a:r>
            <a:endParaRPr 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10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332</Words>
  <Application>Microsoft Office PowerPoint</Application>
  <PresentationFormat>Widescreen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Wingdings</vt:lpstr>
      <vt:lpstr>Office Theme</vt:lpstr>
      <vt:lpstr>Science Writing at UANews</vt:lpstr>
      <vt:lpstr>UANews</vt:lpstr>
      <vt:lpstr>The Idea for a Story</vt:lpstr>
      <vt:lpstr>Research Stage</vt:lpstr>
      <vt:lpstr>Interview Stage</vt:lpstr>
      <vt:lpstr>Drafting Stage</vt:lpstr>
      <vt:lpstr>End Goal: Publication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Writing at UANews</dc:title>
  <dc:creator>Rebecca Peiffer</dc:creator>
  <cp:lastModifiedBy>Rebecca Peiffer</cp:lastModifiedBy>
  <cp:revision>19</cp:revision>
  <dcterms:created xsi:type="dcterms:W3CDTF">2016-03-30T21:58:08Z</dcterms:created>
  <dcterms:modified xsi:type="dcterms:W3CDTF">2016-04-06T23:04:23Z</dcterms:modified>
</cp:coreProperties>
</file>